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8" r:id="rId3"/>
    <p:sldId id="261" r:id="rId4"/>
    <p:sldId id="269" r:id="rId5"/>
    <p:sldId id="260" r:id="rId6"/>
    <p:sldId id="270" r:id="rId7"/>
    <p:sldId id="271" r:id="rId8"/>
    <p:sldId id="262" r:id="rId9"/>
    <p:sldId id="264" r:id="rId10"/>
    <p:sldId id="267" r:id="rId11"/>
    <p:sldId id="268" r:id="rId12"/>
    <p:sldId id="263" r:id="rId13"/>
    <p:sldId id="27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DBB4C-11C9-4C11-9E43-5E5B1089F12C}" v="3104" dt="2025-05-26T18:03:24.196"/>
    <p1510:client id="{7BD96349-064F-4555-823E-0B46279DDE62}" v="363" dt="2025-05-27T12:25:27.221"/>
    <p1510:client id="{9F5F7EF7-1C42-4E6C-B6CB-50946136F413}" v="146" dt="2025-05-27T13:08:29.864"/>
    <p1510:client id="{C8B11E18-2955-4C6A-9577-E3AC3D5B3E5C}" v="132" dt="2025-05-27T13:38:40.296"/>
    <p1510:client id="{DA0533A7-F4DF-4CD6-8DD5-7F5999A37BED}" v="228" dt="2025-05-27T14:34:36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2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7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3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7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4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5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1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57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7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5/28/25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1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44883" y="238311"/>
            <a:ext cx="8163896" cy="1481632"/>
          </a:xfrm>
        </p:spPr>
        <p:txBody>
          <a:bodyPr anchor="b">
            <a:normAutofit/>
          </a:bodyPr>
          <a:lstStyle/>
          <a:p>
            <a:pPr algn="l"/>
            <a:r>
              <a:rPr lang="pl-PL" sz="5000" dirty="0">
                <a:latin typeface="Comic Sans MS"/>
              </a:rPr>
              <a:t>A </a:t>
            </a:r>
            <a:r>
              <a:rPr lang="pl-PL" sz="5000" err="1">
                <a:latin typeface="Comic Sans MS"/>
              </a:rPr>
              <a:t>day</a:t>
            </a:r>
            <a:r>
              <a:rPr lang="pl-PL" sz="5000" dirty="0">
                <a:latin typeface="Comic Sans MS"/>
              </a:rPr>
              <a:t> I </a:t>
            </a:r>
            <a:r>
              <a:rPr lang="pl-PL" sz="5000" err="1">
                <a:latin typeface="Comic Sans MS"/>
              </a:rPr>
              <a:t>will</a:t>
            </a:r>
            <a:r>
              <a:rPr lang="pl-PL" sz="5000" dirty="0">
                <a:latin typeface="Comic Sans MS"/>
              </a:rPr>
              <a:t> </a:t>
            </a:r>
            <a:r>
              <a:rPr lang="pl-PL" sz="5000" err="1">
                <a:latin typeface="Comic Sans MS"/>
              </a:rPr>
              <a:t>never</a:t>
            </a:r>
            <a:r>
              <a:rPr lang="pl-PL" sz="5000" dirty="0">
                <a:latin typeface="Comic Sans MS"/>
              </a:rPr>
              <a:t> </a:t>
            </a:r>
            <a:r>
              <a:rPr lang="pl-PL" sz="5000" err="1">
                <a:latin typeface="Comic Sans MS"/>
              </a:rPr>
              <a:t>forget</a:t>
            </a:r>
            <a:r>
              <a:rPr lang="pl-PL" sz="5000" dirty="0">
                <a:latin typeface="Comic Sans MS"/>
              </a:rPr>
              <a:t> </a:t>
            </a: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44883" y="1717381"/>
            <a:ext cx="4662957" cy="487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b="1" dirty="0"/>
              <a:t>Paweł Stroisz kl. 8b 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az 15" descr="Obraz zawierający na wolnym powietrzu, woda, budynek, jezioro">
            <a:extLst>
              <a:ext uri="{FF2B5EF4-FFF2-40B4-BE49-F238E27FC236}">
                <a16:creationId xmlns:a16="http://schemas.microsoft.com/office/drawing/2014/main" id="{561F1758-7526-CBE8-0B3C-76A2D3DD8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848" y="1258455"/>
            <a:ext cx="3733760" cy="5137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helikopter">
            <a:hlinkClick r:id="" action="ppaction://media"/>
            <a:extLst>
              <a:ext uri="{FF2B5EF4-FFF2-40B4-BE49-F238E27FC236}">
                <a16:creationId xmlns:a16="http://schemas.microsoft.com/office/drawing/2014/main" id="{B688C482-052D-9F1B-054A-16AC34423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3640" y="5439522"/>
            <a:ext cx="730250" cy="730250"/>
          </a:xfrm>
          <a:prstGeom prst="rect">
            <a:avLst/>
          </a:prstGeom>
        </p:spPr>
      </p:pic>
      <p:pic>
        <p:nvPicPr>
          <p:cNvPr id="6" name="tutorial-educational-presentation-music-340496">
            <a:hlinkClick r:id="" action="ppaction://media"/>
            <a:extLst>
              <a:ext uri="{FF2B5EF4-FFF2-40B4-BE49-F238E27FC236}">
                <a16:creationId xmlns:a16="http://schemas.microsoft.com/office/drawing/2014/main" id="{45D441D0-6F3B-45B2-73CC-2DC2AF4830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022" y="23999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9" presetClass="emph" presetSubtype="0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135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13485-1B0A-5415-2C87-D2D38C77C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756215C-21EB-2D3D-1781-79DA2153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B93A4C-AE28-FA3F-BA5B-8B9B935D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3684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rgbClr val="1F1F1F"/>
                </a:solidFill>
                <a:latin typeface="Neue Haas Grotesk Text Pro"/>
                <a:cs typeface="Arial"/>
              </a:rPr>
              <a:t>Scenes for the movie MATCHBOX</a:t>
            </a:r>
            <a:endParaRPr lang="pl-PL">
              <a:solidFill>
                <a:srgbClr val="1F1F1F"/>
              </a:solidFill>
              <a:latin typeface="Neue Haas Grotesk Text Pro"/>
              <a:cs typeface="Arial"/>
            </a:endParaRPr>
          </a:p>
        </p:txBody>
      </p:sp>
      <p:pic>
        <p:nvPicPr>
          <p:cNvPr id="8" name="Obraz 7" descr="Obraz zawierający na wolnym powietrzu, budynek, woda, jezioro&#10;&#10;Zawartość wygenerowana przez AI może być niepoprawna.">
            <a:extLst>
              <a:ext uri="{FF2B5EF4-FFF2-40B4-BE49-F238E27FC236}">
                <a16:creationId xmlns:a16="http://schemas.microsoft.com/office/drawing/2014/main" id="{9FE09983-7014-3DBF-52F2-1D5AEB2C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57" r="5571" b="32794"/>
          <a:stretch>
            <a:fillRect/>
          </a:stretch>
        </p:blipFill>
        <p:spPr>
          <a:xfrm>
            <a:off x="-2296008" y="-9906"/>
            <a:ext cx="6953354" cy="6867906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44B07125-77A1-C6BD-572C-4F3B1F257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1963185-8448-0247-8E4E-9D0FEC567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885918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1F1F1F"/>
                </a:solidFill>
                <a:latin typeface="Neue Haas Grotesk Text Pro"/>
                <a:cs typeface="Arial"/>
              </a:rPr>
              <a:t>Luckily, no one was hurt. It turned out that the movie MATCHBOX was being filmed right under my room's windows. It was a great spectacle.</a:t>
            </a:r>
            <a:endParaRPr lang="pl-PL" sz="2200" dirty="0">
              <a:solidFill>
                <a:srgbClr val="1F1F1F"/>
              </a:solidFill>
              <a:latin typeface="Neue Haas Grotesk Text Pro"/>
              <a:cs typeface="Arial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F799630-43DE-E8A5-0100-E58585C1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55C1497-E87E-4A64-965B-2AF792CF367E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F5FF62-D067-B381-F00D-D790C225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AFF2B7F-922A-4DD3-B5B4-465595E1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7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3888E-9D19-0A6E-EE0E-199510BB3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ubrania, osoba, na wolnym powietrzu, człowiek&#10;&#10;Zawartość wygenerowana przez AI może być niepoprawna.">
            <a:extLst>
              <a:ext uri="{FF2B5EF4-FFF2-40B4-BE49-F238E27FC236}">
                <a16:creationId xmlns:a16="http://schemas.microsoft.com/office/drawing/2014/main" id="{3D048492-181C-8938-1B33-AED489D0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77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74FC81-FDAD-F052-507B-A8D0E93D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4252589" cy="193270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John Cena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4883144-3C33-57D9-4D2B-00139C8E8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5403" y="3015587"/>
            <a:ext cx="4252587" cy="321102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The main role in the film is played by John Cena, American wrestler and actor. </a:t>
            </a:r>
            <a:r>
              <a:rPr lang="en" sz="2200" dirty="0">
                <a:solidFill>
                  <a:srgbClr val="1F1F1F"/>
                </a:solidFill>
                <a:latin typeface="Neue Haas Grotesk Text Pro"/>
              </a:rPr>
              <a:t>Now I am waiting for the movie to come out in cinemas so I can watch it.</a:t>
            </a:r>
            <a:r>
              <a:rPr lang="en-US" sz="2200" dirty="0"/>
              <a:t> 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103A01-8F2C-746B-68CC-1ABA3436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55C1497-E87E-4A64-965B-2AF792CF367E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B6D672-A2F4-EA75-B0A0-1860B590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5A3DF8-5BE8-A533-BACC-8648BF69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5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246751-1758-4AAD-93AE-001D6D7F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7" y="231039"/>
            <a:ext cx="4954808" cy="12284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dirty="0"/>
            </a:br>
            <a:r>
              <a:rPr lang="en-US" dirty="0" err="1">
                <a:solidFill>
                  <a:srgbClr val="1F1F1F"/>
                </a:solidFill>
                <a:latin typeface="Neue Haas Grotesk Text Pro"/>
                <a:cs typeface="Arial"/>
              </a:rPr>
              <a:t>Langos</a:t>
            </a:r>
            <a:r>
              <a:rPr lang="en-US" dirty="0">
                <a:solidFill>
                  <a:srgbClr val="1F1F1F"/>
                </a:solidFill>
                <a:latin typeface="Neue Haas Grotesk Text Pro"/>
                <a:cs typeface="Arial"/>
              </a:rPr>
              <a:t> to end the day</a:t>
            </a:r>
            <a:endParaRPr lang="pl-PL" dirty="0">
              <a:latin typeface="Neue Haas Grotesk Text Pro"/>
            </a:endParaRP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A2EA73-E20F-8F50-4A3C-6B7D58A23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639" y="2872899"/>
            <a:ext cx="4703030" cy="3836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sz="2200" dirty="0">
                <a:solidFill>
                  <a:srgbClr val="1F1F1F"/>
                </a:solidFill>
                <a:latin typeface="Neue Haas Grotesk Text Pro"/>
              </a:rPr>
              <a:t>After a day full of emotions I ate dinner </a:t>
            </a:r>
            <a:r>
              <a:rPr lang="en" sz="2100" dirty="0">
                <a:solidFill>
                  <a:srgbClr val="1F1F1F"/>
                </a:solidFill>
                <a:latin typeface="Neue Haas Grotesk Text Pro"/>
              </a:rPr>
              <a:t>a Hungarian delicacy – </a:t>
            </a:r>
            <a:r>
              <a:rPr lang="en" sz="2100" dirty="0" err="1">
                <a:solidFill>
                  <a:srgbClr val="1F1F1F"/>
                </a:solidFill>
                <a:latin typeface="Neue Haas Grotesk Text Pro"/>
              </a:rPr>
              <a:t>langos</a:t>
            </a:r>
            <a:r>
              <a:rPr lang="en" sz="2100" dirty="0">
                <a:solidFill>
                  <a:srgbClr val="1F1F1F"/>
                </a:solidFill>
                <a:latin typeface="Neue Haas Grotesk Text Pro"/>
              </a:rPr>
              <a:t> </a:t>
            </a:r>
            <a:r>
              <a:rPr lang="en" sz="2200" dirty="0">
                <a:solidFill>
                  <a:srgbClr val="1F1F1F"/>
                </a:solidFill>
                <a:latin typeface="Neue Haas Grotesk Text Pro"/>
              </a:rPr>
              <a:t>and went to sleep. The best day in my life was the day when I saw and visited Budapest for the first time. Despite the long and tiring journey I was enchanted by the extraordinary view of the city. 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E6BCE0-4BE4-5F01-6E46-C5789B43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1F32271-DDE4-4AF4-AC62-79AFD2FF0362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Obraz 7" descr="Obraz zawierający jedzenie, stół, zastawa stołowa, danie&#10;&#10;Zawartość wygenerowana przez AI może być niepoprawna.">
            <a:extLst>
              <a:ext uri="{FF2B5EF4-FFF2-40B4-BE49-F238E27FC236}">
                <a16:creationId xmlns:a16="http://schemas.microsoft.com/office/drawing/2014/main" id="{4ED82565-0546-94AF-4D58-62FDA1AC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59" r="-1" b="1286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5AE4670-3ED2-1512-D252-AEEA17DE6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CE2AE4-9249-A04D-B15F-32EAC122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17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6272" y="238311"/>
            <a:ext cx="9729552" cy="1481632"/>
          </a:xfrm>
        </p:spPr>
        <p:txBody>
          <a:bodyPr anchor="b">
            <a:normAutofit/>
          </a:bodyPr>
          <a:lstStyle/>
          <a:p>
            <a:pPr algn="l"/>
            <a:r>
              <a:rPr lang="pl-PL" sz="5000" dirty="0" err="1">
                <a:latin typeface="Comic Sans MS"/>
              </a:rPr>
              <a:t>Thank</a:t>
            </a:r>
            <a:r>
              <a:rPr lang="pl-PL" sz="5000" dirty="0">
                <a:latin typeface="Comic Sans MS"/>
              </a:rPr>
              <a:t> </a:t>
            </a:r>
            <a:r>
              <a:rPr lang="pl-PL" sz="5000" dirty="0" err="1">
                <a:latin typeface="Comic Sans MS"/>
              </a:rPr>
              <a:t>You</a:t>
            </a:r>
            <a:r>
              <a:rPr lang="pl-PL" sz="5000" dirty="0">
                <a:latin typeface="Comic Sans MS"/>
              </a:rPr>
              <a:t> for </a:t>
            </a:r>
            <a:r>
              <a:rPr lang="pl-PL" sz="5000" dirty="0" err="1">
                <a:latin typeface="Comic Sans MS"/>
              </a:rPr>
              <a:t>your</a:t>
            </a:r>
            <a:r>
              <a:rPr lang="pl-PL" sz="5000" dirty="0">
                <a:latin typeface="Comic Sans MS"/>
              </a:rPr>
              <a:t> </a:t>
            </a:r>
            <a:r>
              <a:rPr lang="pl-PL" sz="5000" dirty="0" err="1">
                <a:latin typeface="Comic Sans MS"/>
              </a:rPr>
              <a:t>attention</a:t>
            </a:r>
            <a:endParaRPr lang="pl-PL" sz="5000" dirty="0">
              <a:latin typeface="Comic Sans MS"/>
            </a:endParaRPr>
          </a:p>
        </p:txBody>
      </p:sp>
      <p:pic>
        <p:nvPicPr>
          <p:cNvPr id="16" name="Obraz 15" descr="Obraz zawierający na wolnym powietrzu, woda, budynek, jezioro">
            <a:extLst>
              <a:ext uri="{FF2B5EF4-FFF2-40B4-BE49-F238E27FC236}">
                <a16:creationId xmlns:a16="http://schemas.microsoft.com/office/drawing/2014/main" id="{561F1758-7526-CBE8-0B3C-76A2D3DD8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848" y="1258455"/>
            <a:ext cx="3733760" cy="5137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helikopter">
            <a:hlinkClick r:id="" action="ppaction://media"/>
            <a:extLst>
              <a:ext uri="{FF2B5EF4-FFF2-40B4-BE49-F238E27FC236}">
                <a16:creationId xmlns:a16="http://schemas.microsoft.com/office/drawing/2014/main" id="{B688C482-052D-9F1B-054A-16AC34423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3640" y="5439522"/>
            <a:ext cx="730250" cy="730250"/>
          </a:xfrm>
          <a:prstGeom prst="rect">
            <a:avLst/>
          </a:prstGeom>
        </p:spPr>
      </p:pic>
      <p:pic>
        <p:nvPicPr>
          <p:cNvPr id="6" name="tutorial-educational-presentation-music-340496">
            <a:hlinkClick r:id="" action="ppaction://media"/>
            <a:extLst>
              <a:ext uri="{FF2B5EF4-FFF2-40B4-BE49-F238E27FC236}">
                <a16:creationId xmlns:a16="http://schemas.microsoft.com/office/drawing/2014/main" id="{45D441D0-6F3B-45B2-73CC-2DC2AF4830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022" y="23999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9" presetClass="emph" presetSubtype="0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179308-00FB-82DC-95FE-0304C2F7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488390"/>
            <a:ext cx="4840010" cy="1807305"/>
          </a:xfr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Amazing experience</a:t>
            </a:r>
          </a:p>
        </p:txBody>
      </p:sp>
      <p:pic>
        <p:nvPicPr>
          <p:cNvPr id="8" name="Symbol zastępczy zawartości 7" descr="Obraz zawierający na wolnym powietrzu, niebo, chmura, woda&#10;&#10;Zawartość wygenerowana przez AI może być niepoprawna.">
            <a:extLst>
              <a:ext uri="{FF2B5EF4-FFF2-40B4-BE49-F238E27FC236}">
                <a16:creationId xmlns:a16="http://schemas.microsoft.com/office/drawing/2014/main" id="{CFC54963-607D-9992-C31E-56FFB18C21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t="15909" r="-2" b="-2"/>
          <a:stretch>
            <a:fillRect/>
          </a:stretch>
        </p:blipFill>
        <p:spPr>
          <a:xfrm>
            <a:off x="-197622" y="136525"/>
            <a:ext cx="6116549" cy="685799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isometricRightUp">
              <a:rot lat="2100000" lon="204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8FA430-FB08-3A1E-D9B5-D3D5EADB0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165209"/>
            <a:ext cx="4840010" cy="1736960"/>
          </a:xfr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dirty="0">
                <a:solidFill>
                  <a:schemeClr val="bg1"/>
                </a:solidFill>
                <a:latin typeface="Neue Haas Grotesk Text Pro"/>
              </a:rPr>
              <a:t>The day I will definitely not forget was the first day of my trip to Budapest! You will find out why in a moment, but first a few words about the attractions in Budapest.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8FF0AF-82DF-F17C-B438-95F3CDBE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6C7ACC-6C4C-4315-842A-C860BF017912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7C53B4D-D763-35E8-3911-FFC2A765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35FC61-F761-055A-49D9-EDAE1D5B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10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5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86355E-59C7-BD27-E099-62A850D17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1975067"/>
            <a:ext cx="5163022" cy="15826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Yellow trams &amp; Yellow taxis</a:t>
            </a: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6D3AA3-563F-5C5B-B1F0-CF0056B30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442" y="4541263"/>
            <a:ext cx="4662957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Neue Haas Grotesk Text Pro"/>
                <a:cs typeface="Arial"/>
              </a:rPr>
              <a:t>In the whole of Budapest every tram is yellow, some are historic</a:t>
            </a:r>
            <a:r>
              <a:rPr lang="en-US" kern="1200" dirty="0">
                <a:solidFill>
                  <a:schemeClr val="bg1"/>
                </a:solidFill>
                <a:latin typeface="Neue Haas Grotesk Text Pro"/>
                <a:cs typeface="Arial"/>
              </a:rPr>
              <a:t>,</a:t>
            </a:r>
            <a:r>
              <a:rPr lang="en-US" dirty="0">
                <a:solidFill>
                  <a:schemeClr val="bg1"/>
                </a:solidFill>
                <a:latin typeface="Neue Haas Grotesk Text Pro"/>
                <a:cs typeface="Arial"/>
              </a:rPr>
              <a:t> others are modern</a:t>
            </a:r>
            <a:endParaRPr lang="pl-PL" dirty="0">
              <a:solidFill>
                <a:schemeClr val="bg1"/>
              </a:solidFill>
              <a:latin typeface="Neue Haas Grotesk Text Pro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9677EF-1C6A-8B81-2A83-E559FC06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621253" y="1794989"/>
            <a:ext cx="369970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11" name="Symbol zastępczy zawartości 10" descr="Obraz zawierający na wolnym powietrzu, pojazd, niebo, Pojazd lądowy&#10;&#10;Zawartość wygenerowana przez AI może być niepoprawna.">
            <a:extLst>
              <a:ext uri="{FF2B5EF4-FFF2-40B4-BE49-F238E27FC236}">
                <a16:creationId xmlns:a16="http://schemas.microsoft.com/office/drawing/2014/main" id="{C7EF7E18-9893-AB0A-2378-EA5F435B5F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96771" y="430747"/>
            <a:ext cx="4164894" cy="5553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AE2A94-F3CB-3524-8554-052EED2CF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4FFF87D-9102-435B-A169-AF141D90BB3E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5/28/25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D1573A-1D4E-D5B8-642C-9C688F1F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8250A-EC1C-4209-B6DA-382DAA29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B2509309-3627-5661-5087-5CBF6190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254922-69FE-446C-DF7D-219C5E59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Yellow trams &amp; Yellow taxis</a:t>
            </a: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A83264B8-7B4A-5516-8BD7-F1BC41257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84FD873F-A3AB-F44E-9F74-4343C114B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E62D3837-57C7-A002-A3FF-85E243839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723733-33A9-3949-4A52-3893F899E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442" y="4541263"/>
            <a:ext cx="4662957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Neue Haas Grotesk Text Pro"/>
                <a:cs typeface="Arial"/>
              </a:rPr>
              <a:t>Like trams, all taxis in Budapest are yellow. It's a bit like New York</a:t>
            </a:r>
            <a:endParaRPr lang="pl-PL">
              <a:solidFill>
                <a:schemeClr val="bg1"/>
              </a:solidFill>
              <a:latin typeface="Neue Haas Grotesk Text Pro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84E8DB-19D8-C898-1DED-1F220CA7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621253" y="1794989"/>
            <a:ext cx="369970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8FE663-C7F2-6273-5407-307A1FEB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757132-0FEB-78D7-16BB-6EC80F4E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4FFF87D-9102-435B-A169-AF141D90BB3E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5/28/25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1FABBA-FD7F-B396-2818-AF864C54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9" name="Symbol zastępczy zawartości 8" descr="Obraz zawierający pojazd, na wolnym powietrzu, Pojazd lądowy, budynek&#10;&#10;Zawartość wygenerowana przez AI może być niepoprawna.">
            <a:extLst>
              <a:ext uri="{FF2B5EF4-FFF2-40B4-BE49-F238E27FC236}">
                <a16:creationId xmlns:a16="http://schemas.microsoft.com/office/drawing/2014/main" id="{68B0D0DC-2882-1A02-3591-F8EC12D8D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53429" y="512741"/>
            <a:ext cx="4210230" cy="5586701"/>
          </a:xfrm>
        </p:spPr>
      </p:pic>
    </p:spTree>
    <p:extLst>
      <p:ext uri="{BB962C8B-B14F-4D97-AF65-F5344CB8AC3E}">
        <p14:creationId xmlns:p14="http://schemas.microsoft.com/office/powerpoint/2010/main" val="15958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04518D-B991-094D-C289-B3DFD7BA2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1F1F1F"/>
                </a:solidFill>
              </a:rPr>
              <a:t>Buda Castle Funicular</a:t>
            </a:r>
            <a:endParaRPr lang="pl-PL" sz="4400" dirty="0"/>
          </a:p>
          <a:p>
            <a:endParaRPr lang="en-US" sz="4400" b="0" dirty="0"/>
          </a:p>
        </p:txBody>
      </p:sp>
      <p:pic>
        <p:nvPicPr>
          <p:cNvPr id="8" name="Symbol zastępczy zawartości 7" descr="Obraz zawierający tor, budynek, Kolej, transport publiczny&#10;&#10;Zawartość wygenerowana przez AI może być niepoprawna.">
            <a:extLst>
              <a:ext uri="{FF2B5EF4-FFF2-40B4-BE49-F238E27FC236}">
                <a16:creationId xmlns:a16="http://schemas.microsoft.com/office/drawing/2014/main" id="{2C0A6476-F109-FC54-88BE-8C6F7D5ADC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122" t="2406" r="-4301" b="10695"/>
          <a:stretch>
            <a:fillRect/>
          </a:stretch>
        </p:blipFill>
        <p:spPr>
          <a:xfrm>
            <a:off x="1" y="3105151"/>
            <a:ext cx="6459987" cy="3754383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D3366A-5D4D-3FF1-A5A2-61B46D625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7004" y="670559"/>
            <a:ext cx="4555782" cy="1572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sz="2400" dirty="0">
                <a:latin typeface="Neue Haas Grotesk Text Pro"/>
              </a:rPr>
              <a:t>The "</a:t>
            </a:r>
            <a:r>
              <a:rPr lang="en" sz="2400" dirty="0" err="1">
                <a:latin typeface="Neue Haas Grotesk Text Pro"/>
              </a:rPr>
              <a:t>siklo</a:t>
            </a:r>
            <a:r>
              <a:rPr lang="en" sz="2400" dirty="0">
                <a:latin typeface="Neue Haas Grotesk Text Pro"/>
              </a:rPr>
              <a:t>" train is great, riding it you can admire the whole panorama of the city and the river. I really liked this ride</a:t>
            </a:r>
            <a:endParaRPr lang="pl-PL" sz="2400" dirty="0">
              <a:latin typeface="Neue Haas Grotesk Text Pro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3EF29C-1338-2E64-6939-BE6CD286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CD10C81-3D26-474D-943C-B79FD4E6A622}" type="datetime1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B98A04-49A6-6687-8B75-1548F9CA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480B59-9C08-F99B-06F6-42D5D0AA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Obraz 2" descr="Obraz zawierający tor, pociąg, na wolnym powietrzu, budynek&#10;&#10;Zawartość wygenerowana przez AI może być niepoprawna.">
            <a:extLst>
              <a:ext uri="{FF2B5EF4-FFF2-40B4-BE49-F238E27FC236}">
                <a16:creationId xmlns:a16="http://schemas.microsoft.com/office/drawing/2014/main" id="{28AA0026-03BD-5CAF-B421-CAC0C692B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13859" t="-225" r="533" b="45"/>
          <a:stretch>
            <a:fillRect/>
          </a:stretch>
        </p:blipFill>
        <p:spPr>
          <a:xfrm rot="5400000">
            <a:off x="-338851" y="288825"/>
            <a:ext cx="6908024" cy="62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C3103-3EE3-E9BA-2574-34F29CF7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The last steam locomotives and a 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F6B5-9F26-CC68-7C62-0F589F2E3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An unusual sight was a 200-year-old steam locomotive, which on selected days pulls passenger carriages behind it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The ride was pleasant, although at times it smelled of burning coal.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255E-9B6C-7FD0-FDC9-88942EB9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04E617E-011B-4770-8345-AE5D529B9A29}" type="datetime1">
              <a:rPr lang="en-US" sz="1200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latin typeface="Calibri" panose="020F0502020204030204"/>
            </a:endParaRPr>
          </a:p>
        </p:txBody>
      </p:sp>
      <p:pic>
        <p:nvPicPr>
          <p:cNvPr id="8" name="Content Placeholder 7" descr="Obraz zawierający kolej, na wolnym powietrzu, niebo, drzewo&#10;&#10;Zawartość wygenerowana przez AI może być niepoprawna.">
            <a:extLst>
              <a:ext uri="{FF2B5EF4-FFF2-40B4-BE49-F238E27FC236}">
                <a16:creationId xmlns:a16="http://schemas.microsoft.com/office/drawing/2014/main" id="{204EC010-6B42-9A09-F81C-9BF2A3DD02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15720" b="1"/>
          <a:stretch>
            <a:fillRect/>
          </a:stretch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F8131-9629-FED4-7D0A-46D6F3D7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76581-6629-FCC4-EC64-715EB1D1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salamisound-4229951-steam-locomotive-whistle.mp3">
            <a:hlinkClick r:id="" action="ppaction://media"/>
            <a:extLst>
              <a:ext uri="{FF2B5EF4-FFF2-40B4-BE49-F238E27FC236}">
                <a16:creationId xmlns:a16="http://schemas.microsoft.com/office/drawing/2014/main" id="{89EF2BE8-BC6B-4F27-40CD-8154BBDF6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8008" y="59864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67"/>
                            </p:stCondLst>
                            <p:childTnLst>
                              <p:par>
                                <p:cTn id="29" presetID="27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F0EC-62DC-E4EC-1CFF-DBE4214A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Not only steam locomotives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E6B6C-B6B2-82D1-73D5-4299A484B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Fortunately, the railway in Budapest is not just steam locomotives. The railway infrastructure is very well developed.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Modern locomotives stand inside beautiful, historic railway stations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392E9-0AC4-8E10-69F8-AD3E3534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5736136-07B4-4C35-966E-FFCC60871836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Obraz 3" descr="Obraz zawierający transport, pociąg, tor, pojazd&#10;&#10;Zawartość wygenerowana przez AI może być niepoprawna.">
            <a:extLst>
              <a:ext uri="{FF2B5EF4-FFF2-40B4-BE49-F238E27FC236}">
                <a16:creationId xmlns:a16="http://schemas.microsoft.com/office/drawing/2014/main" id="{7F4D1DC9-B478-5F7E-3363-8AE93490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86" r="-1" b="1176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8103A-2D5A-83B2-9E8D-375193C5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C390C-B3AA-087F-BF19-0D1FB1A2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2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0EA4E0-14EC-B2DD-6114-B4EC37BC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5" y="386930"/>
            <a:ext cx="12195239" cy="1332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" dirty="0">
                <a:solidFill>
                  <a:srgbClr val="1F1F1F"/>
                </a:solidFill>
                <a:latin typeface="Neue Haas Grotesk Text Pro"/>
              </a:rPr>
              <a:t>The Danube and its beautiful bridges</a:t>
            </a:r>
            <a:endParaRPr lang="pl-PL" dirty="0">
              <a:latin typeface="Neue Haas Grotesk Text Pr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F7B3D-A56A-367B-E93B-F08EF924B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61" y="2599509"/>
            <a:ext cx="4530898" cy="3605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dirty="0">
                <a:solidFill>
                  <a:srgbClr val="1F1F1F"/>
                </a:solidFill>
                <a:latin typeface="Neue Haas Grotesk Text Pro"/>
              </a:rPr>
              <a:t>The Danube, a great river, flows through the whole of Budapest. There are historic bridges over the river, on which cars drive and you can also walk.</a:t>
            </a:r>
          </a:p>
        </p:txBody>
      </p:sp>
      <p:pic>
        <p:nvPicPr>
          <p:cNvPr id="8" name="Symbol zastępczy zawartości 7" descr="Obraz zawierający na wolnym powietrzu, niebo, woda, chmura&#10;&#10;Zawartość wygenerowana przez AI może być niepoprawna.">
            <a:extLst>
              <a:ext uri="{FF2B5EF4-FFF2-40B4-BE49-F238E27FC236}">
                <a16:creationId xmlns:a16="http://schemas.microsoft.com/office/drawing/2014/main" id="{B8F8A056-153B-6BF8-B020-5C92A6272A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2296" r="1" b="1"/>
          <a:stretch>
            <a:fillRect/>
          </a:stretch>
        </p:blipFill>
        <p:spPr>
          <a:xfrm>
            <a:off x="5844297" y="2204108"/>
            <a:ext cx="5576100" cy="40280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F37D88-6453-F704-5BC4-F0C59845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12BA417-93D4-4568-B743-9404E6D02CD4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E7F7D92-C45B-029A-AAC7-1CA4A34F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5766F0-FB75-0331-958B-7827F413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38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9EB699-C4AE-FCE7-4BA0-8AB9D3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234" y="297243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" dirty="0">
                <a:solidFill>
                  <a:srgbClr val="1F1F1F"/>
                </a:solidFill>
                <a:latin typeface="Neue Haas Grotesk Text Pro"/>
              </a:rPr>
              <a:t>Rescue operation on the Danube?</a:t>
            </a:r>
          </a:p>
        </p:txBody>
      </p:sp>
      <p:pic>
        <p:nvPicPr>
          <p:cNvPr id="8" name="Obraz 7" descr="Obraz zawierający na wolnym powietrzu, woda, budynek, jezioro&#10;&#10;Zawartość wygenerowana przez AI może być niepoprawna.">
            <a:extLst>
              <a:ext uri="{FF2B5EF4-FFF2-40B4-BE49-F238E27FC236}">
                <a16:creationId xmlns:a16="http://schemas.microsoft.com/office/drawing/2014/main" id="{314D49A9-4F27-5A19-45DB-F2A967AA3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51"/>
          <a:stretch>
            <a:fillRect/>
          </a:stretch>
        </p:blipFill>
        <p:spPr>
          <a:xfrm>
            <a:off x="-2633472" y="-2734623"/>
            <a:ext cx="6943344" cy="1021914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C460C2E-A6C9-2834-1333-BED406713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1234" y="2735961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" dirty="0">
                <a:solidFill>
                  <a:srgbClr val="1F1F1F"/>
                </a:solidFill>
                <a:latin typeface="Neue Haas Grotesk Text Pro"/>
              </a:rPr>
              <a:t>After dinner I wanted to rest in my hotel room. Unfortunately I couldn't. A rescue operation began right outside the hotel windows. I didn't know what was happening.</a:t>
            </a:r>
          </a:p>
          <a:p>
            <a:pPr>
              <a:lnSpc>
                <a:spcPct val="90000"/>
              </a:lnSpc>
            </a:pPr>
            <a:r>
              <a:rPr lang="en" dirty="0">
                <a:solidFill>
                  <a:srgbClr val="1F1F1F"/>
                </a:solidFill>
                <a:latin typeface="Neue Haas Grotesk Text Pro"/>
              </a:rPr>
              <a:t>Two helicopters were flying over the Danube River. I was convinced that one of them, the blue one, belonged to Television.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DA054B-EF5C-822A-C2CC-B5DEFB43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55C1497-E87E-4A64-965B-2AF792CF367E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126320-EB9A-E69A-9DEA-AEFA43DB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166B6B-C6E4-6750-1B21-C8975DB8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6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Fallback>
  </mc:AlternateContent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483</Words>
  <Application>Microsoft Macintosh PowerPoint</Application>
  <PresentationFormat>Panoramiczny</PresentationFormat>
  <Paragraphs>61</Paragraphs>
  <Slides>13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Neue Haas Grotesk Text Pro</vt:lpstr>
      <vt:lpstr>VanillaVTI</vt:lpstr>
      <vt:lpstr>A day I will never forget </vt:lpstr>
      <vt:lpstr>Amazing experience</vt:lpstr>
      <vt:lpstr>Yellow trams &amp; Yellow taxis</vt:lpstr>
      <vt:lpstr>Yellow trams &amp; Yellow taxis</vt:lpstr>
      <vt:lpstr>Buda Castle Funicular </vt:lpstr>
      <vt:lpstr>The last steam locomotives and a ride</vt:lpstr>
      <vt:lpstr> Not only steam locomotives</vt:lpstr>
      <vt:lpstr>The Danube and its beautiful bridges</vt:lpstr>
      <vt:lpstr>Rescue operation on the Danube?</vt:lpstr>
      <vt:lpstr> Scenes for the movie MATCHBOX</vt:lpstr>
      <vt:lpstr>John Cena </vt:lpstr>
      <vt:lpstr> Langos to end the day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 will never forget </dc:title>
  <dc:creator/>
  <cp:lastModifiedBy>Monika Stroisz</cp:lastModifiedBy>
  <cp:revision>1128</cp:revision>
  <dcterms:created xsi:type="dcterms:W3CDTF">2025-05-26T14:24:13Z</dcterms:created>
  <dcterms:modified xsi:type="dcterms:W3CDTF">2025-05-28T17:30:20Z</dcterms:modified>
</cp:coreProperties>
</file>